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2"/>
  </p:notesMasterIdLst>
  <p:sldIdLst>
    <p:sldId id="256" r:id="rId2"/>
    <p:sldId id="260" r:id="rId3"/>
    <p:sldId id="261" r:id="rId4"/>
    <p:sldId id="262" r:id="rId5"/>
    <p:sldId id="263" r:id="rId6"/>
    <p:sldId id="264" r:id="rId7"/>
    <p:sldId id="257" r:id="rId8"/>
    <p:sldId id="258" r:id="rId9"/>
    <p:sldId id="259"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9524DF-864C-4F3C-AB26-2D769E400B6E}" type="datetimeFigureOut">
              <a:rPr lang="en-US" smtClean="0"/>
              <a:t>11/10/2015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A02349-F9E6-4FB1-B59F-58DDCA3DF939}" type="slidenum">
              <a:rPr lang="en-US" smtClean="0"/>
              <a:t>‹#›</a:t>
            </a:fld>
            <a:endParaRPr lang="en-US"/>
          </a:p>
        </p:txBody>
      </p:sp>
    </p:spTree>
    <p:extLst>
      <p:ext uri="{BB962C8B-B14F-4D97-AF65-F5344CB8AC3E}">
        <p14:creationId xmlns:p14="http://schemas.microsoft.com/office/powerpoint/2010/main" val="17240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A02349-F9E6-4FB1-B59F-58DDCA3DF939}" type="slidenum">
              <a:rPr lang="en-US" smtClean="0"/>
              <a:t>9</a:t>
            </a:fld>
            <a:endParaRPr lang="en-US"/>
          </a:p>
        </p:txBody>
      </p:sp>
    </p:spTree>
    <p:extLst>
      <p:ext uri="{BB962C8B-B14F-4D97-AF65-F5344CB8AC3E}">
        <p14:creationId xmlns:p14="http://schemas.microsoft.com/office/powerpoint/2010/main" val="3305384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11/10/2015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11/10/2015</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anjee.org/" TargetMode="External"/><Relationship Id="rId2" Type="http://schemas.openxmlformats.org/officeDocument/2006/relationships/hyperlink" Target="mailto:COMMUNICATIONS@ANJEE.ORG"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ANJEE: THE ALLIANCE OF NEW JERSEY ENVIRONMENTAL EDUCATION</a:t>
            </a:r>
            <a:endParaRPr lang="en-US" dirty="0"/>
          </a:p>
        </p:txBody>
      </p:sp>
      <p:sp>
        <p:nvSpPr>
          <p:cNvPr id="3" name="Subtitle 2"/>
          <p:cNvSpPr>
            <a:spLocks noGrp="1"/>
          </p:cNvSpPr>
          <p:nvPr>
            <p:ph type="subTitle" idx="1"/>
          </p:nvPr>
        </p:nvSpPr>
        <p:spPr/>
        <p:txBody>
          <a:bodyPr>
            <a:normAutofit fontScale="55000" lnSpcReduction="20000"/>
          </a:bodyPr>
          <a:lstStyle/>
          <a:p>
            <a:r>
              <a:rPr lang="en-US" sz="4000" dirty="0" smtClean="0">
                <a:solidFill>
                  <a:schemeClr val="bg1">
                    <a:lumMod val="95000"/>
                    <a:lumOff val="5000"/>
                  </a:schemeClr>
                </a:solidFill>
              </a:rPr>
              <a:t>Taking a </a:t>
            </a:r>
            <a:r>
              <a:rPr lang="en-US" sz="4000" dirty="0" smtClean="0">
                <a:solidFill>
                  <a:schemeClr val="bg1">
                    <a:lumMod val="95000"/>
                    <a:lumOff val="5000"/>
                  </a:schemeClr>
                </a:solidFill>
              </a:rPr>
              <a:t>Stand on </a:t>
            </a:r>
            <a:r>
              <a:rPr lang="en-US" sz="4000" dirty="0" smtClean="0">
                <a:solidFill>
                  <a:schemeClr val="bg1">
                    <a:lumMod val="95000"/>
                    <a:lumOff val="5000"/>
                  </a:schemeClr>
                </a:solidFill>
              </a:rPr>
              <a:t>Marine </a:t>
            </a:r>
            <a:r>
              <a:rPr lang="en-US" sz="4000" dirty="0" smtClean="0">
                <a:solidFill>
                  <a:schemeClr val="bg1">
                    <a:lumMod val="95000"/>
                    <a:lumOff val="5000"/>
                  </a:schemeClr>
                </a:solidFill>
              </a:rPr>
              <a:t>Debris and Ocean Pollution</a:t>
            </a:r>
          </a:p>
          <a:p>
            <a:endParaRPr lang="en-US" sz="2600" dirty="0" smtClean="0">
              <a:solidFill>
                <a:schemeClr val="bg1">
                  <a:lumMod val="95000"/>
                  <a:lumOff val="5000"/>
                </a:schemeClr>
              </a:solidFill>
            </a:endParaRPr>
          </a:p>
          <a:p>
            <a:r>
              <a:rPr lang="en-US" sz="2600" dirty="0" smtClean="0">
                <a:solidFill>
                  <a:schemeClr val="bg1">
                    <a:lumMod val="95000"/>
                    <a:lumOff val="5000"/>
                  </a:schemeClr>
                </a:solidFill>
              </a:rPr>
              <a:t>Clean </a:t>
            </a:r>
            <a:r>
              <a:rPr lang="en-US" sz="2600" dirty="0" smtClean="0">
                <a:solidFill>
                  <a:schemeClr val="bg1">
                    <a:lumMod val="95000"/>
                    <a:lumOff val="5000"/>
                  </a:schemeClr>
                </a:solidFill>
              </a:rPr>
              <a:t>Ocean Action Conference</a:t>
            </a:r>
          </a:p>
          <a:p>
            <a:r>
              <a:rPr lang="en-US" sz="2600" dirty="0" smtClean="0">
                <a:solidFill>
                  <a:schemeClr val="bg1">
                    <a:lumMod val="95000"/>
                    <a:lumOff val="5000"/>
                  </a:schemeClr>
                </a:solidFill>
              </a:rPr>
              <a:t>Brookdale Community College</a:t>
            </a:r>
          </a:p>
          <a:p>
            <a:r>
              <a:rPr lang="en-US" sz="2600" dirty="0" smtClean="0">
                <a:solidFill>
                  <a:schemeClr val="bg1">
                    <a:lumMod val="95000"/>
                    <a:lumOff val="5000"/>
                  </a:schemeClr>
                </a:solidFill>
              </a:rPr>
              <a:t>November 11, 2014</a:t>
            </a:r>
            <a:endParaRPr lang="en-US" sz="2600" dirty="0">
              <a:solidFill>
                <a:schemeClr val="bg1">
                  <a:lumMod val="95000"/>
                  <a:lumOff val="5000"/>
                </a:schemeClr>
              </a:solidFill>
            </a:endParaRPr>
          </a:p>
        </p:txBody>
      </p:sp>
    </p:spTree>
    <p:extLst>
      <p:ext uri="{BB962C8B-B14F-4D97-AF65-F5344CB8AC3E}">
        <p14:creationId xmlns:p14="http://schemas.microsoft.com/office/powerpoint/2010/main" val="1353306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 MORE INFORMATION ABOUT ANJEE OR ANY RESOURCES MENTIONED</a:t>
            </a:r>
            <a:endParaRPr lang="en-US" dirty="0"/>
          </a:p>
        </p:txBody>
      </p:sp>
      <p:sp>
        <p:nvSpPr>
          <p:cNvPr id="3" name="Content Placeholder 2"/>
          <p:cNvSpPr>
            <a:spLocks noGrp="1"/>
          </p:cNvSpPr>
          <p:nvPr>
            <p:ph idx="1"/>
          </p:nvPr>
        </p:nvSpPr>
        <p:spPr/>
        <p:txBody>
          <a:bodyPr>
            <a:normAutofit lnSpcReduction="10000"/>
          </a:bodyPr>
          <a:lstStyle/>
          <a:p>
            <a:r>
              <a:rPr lang="en-US" sz="3200" dirty="0" smtClean="0">
                <a:solidFill>
                  <a:schemeClr val="bg1"/>
                </a:solidFill>
                <a:hlinkClick r:id="rId2"/>
              </a:rPr>
              <a:t>COMMUNICATIONS@ANJEE.ORG</a:t>
            </a:r>
            <a:endParaRPr lang="en-US" sz="3200" dirty="0" smtClean="0">
              <a:solidFill>
                <a:schemeClr val="bg1"/>
              </a:solidFill>
            </a:endParaRPr>
          </a:p>
          <a:p>
            <a:r>
              <a:rPr lang="en-US" sz="3200" dirty="0" smtClean="0">
                <a:solidFill>
                  <a:schemeClr val="bg1"/>
                </a:solidFill>
              </a:rPr>
              <a:t>FOR ANJEE 31</a:t>
            </a:r>
            <a:r>
              <a:rPr lang="en-US" sz="3200" baseline="30000" dirty="0" smtClean="0">
                <a:solidFill>
                  <a:schemeClr val="bg1"/>
                </a:solidFill>
              </a:rPr>
              <a:t>ST</a:t>
            </a:r>
            <a:r>
              <a:rPr lang="en-US" sz="3200" dirty="0" smtClean="0">
                <a:solidFill>
                  <a:schemeClr val="bg1"/>
                </a:solidFill>
              </a:rPr>
              <a:t> CONFERENCE INFO AND REGISTRATION: </a:t>
            </a:r>
          </a:p>
          <a:p>
            <a:pPr marL="0" indent="0">
              <a:buNone/>
            </a:pPr>
            <a:r>
              <a:rPr lang="en-US" sz="3200" dirty="0" smtClean="0">
                <a:solidFill>
                  <a:schemeClr val="bg1"/>
                </a:solidFill>
                <a:hlinkClick r:id="rId3"/>
              </a:rPr>
              <a:t>WWW.ANJEE.ORG</a:t>
            </a:r>
            <a:endParaRPr lang="en-US" sz="3200" dirty="0" smtClean="0">
              <a:solidFill>
                <a:schemeClr val="bg1"/>
              </a:solidFill>
            </a:endParaRPr>
          </a:p>
          <a:p>
            <a:pPr marL="0" indent="0">
              <a:buNone/>
            </a:pPr>
            <a:r>
              <a:rPr lang="en-US" sz="3200" dirty="0" smtClean="0">
                <a:solidFill>
                  <a:schemeClr val="bg1"/>
                </a:solidFill>
              </a:rPr>
              <a:t>JANUARY 21-23, 2016, </a:t>
            </a:r>
          </a:p>
          <a:p>
            <a:pPr marL="0" indent="0">
              <a:buNone/>
            </a:pPr>
            <a:r>
              <a:rPr lang="en-US" sz="3200" dirty="0" smtClean="0">
                <a:solidFill>
                  <a:schemeClr val="bg1"/>
                </a:solidFill>
              </a:rPr>
              <a:t>CROWNE PLAZA, PLAINSBORO, NJ</a:t>
            </a:r>
            <a:endParaRPr lang="en-US" sz="3200" dirty="0">
              <a:solidFill>
                <a:schemeClr val="bg1"/>
              </a:solidFill>
            </a:endParaRPr>
          </a:p>
        </p:txBody>
      </p:sp>
      <p:pic>
        <p:nvPicPr>
          <p:cNvPr id="4" name="Content Placeholder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18612" y="685800"/>
            <a:ext cx="2370176" cy="2043495"/>
          </a:xfrm>
          <a:prstGeom prst="rect">
            <a:avLst/>
          </a:prstGeom>
          <a:solidFill>
            <a:schemeClr val="tx1"/>
          </a:solidFill>
        </p:spPr>
      </p:pic>
      <p:sp>
        <p:nvSpPr>
          <p:cNvPr id="5" name="Footer Placeholder 4"/>
          <p:cNvSpPr>
            <a:spLocks noGrp="1"/>
          </p:cNvSpPr>
          <p:nvPr>
            <p:ph type="ftr" sz="quarter" idx="11"/>
          </p:nvPr>
        </p:nvSpPr>
        <p:spPr/>
        <p:txBody>
          <a:bodyPr/>
          <a:lstStyle/>
          <a:p>
            <a:r>
              <a:rPr lang="en-US" smtClean="0"/>
              <a:t>ANJEE: TAKING A STAND ON MARINE DEBRIS AND OCEAN POLLUTION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7226379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475" y="4474453"/>
            <a:ext cx="8534400" cy="1507067"/>
          </a:xfrm>
        </p:spPr>
        <p:txBody>
          <a:bodyPr/>
          <a:lstStyle/>
          <a:p>
            <a:r>
              <a:rPr lang="en-US" dirty="0"/>
              <a:t>T</a:t>
            </a:r>
            <a:r>
              <a:rPr lang="en-US" dirty="0" smtClean="0"/>
              <a:t>he Alliance for New Jersey Environmental Education</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22308" y="634285"/>
            <a:ext cx="4134019" cy="3564228"/>
          </a:xfrm>
          <a:solidFill>
            <a:schemeClr val="tx1"/>
          </a:solidFill>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1475" y="1178149"/>
            <a:ext cx="5962650" cy="2476500"/>
          </a:xfrm>
          <a:prstGeom prst="rect">
            <a:avLst/>
          </a:prstGeom>
        </p:spPr>
      </p:pic>
      <p:sp>
        <p:nvSpPr>
          <p:cNvPr id="3" name="Footer Placeholder 2"/>
          <p:cNvSpPr>
            <a:spLocks noGrp="1"/>
          </p:cNvSpPr>
          <p:nvPr>
            <p:ph type="ftr" sz="quarter" idx="11"/>
          </p:nvPr>
        </p:nvSpPr>
        <p:spPr/>
        <p:txBody>
          <a:bodyPr/>
          <a:lstStyle/>
          <a:p>
            <a:r>
              <a:rPr lang="en-US" smtClean="0"/>
              <a:t>ANJEE: TAKING A STAND ON MARINE DEBRIS AND OCEAN POLLUTION</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1082042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we are</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bg1">
                    <a:lumMod val="95000"/>
                    <a:lumOff val="5000"/>
                  </a:schemeClr>
                </a:solidFill>
              </a:rPr>
              <a:t>ANJEE has been promoting environmental education in New Jersey for over 30 years.  We are the NJ affiliate of the North American Alliance for Environmental Education.  Our annual conference is the premiere Environmental Education event in New Jersey.</a:t>
            </a:r>
          </a:p>
          <a:p>
            <a:r>
              <a:rPr lang="en-US" dirty="0" smtClean="0">
                <a:solidFill>
                  <a:schemeClr val="bg1">
                    <a:lumMod val="95000"/>
                    <a:lumOff val="5000"/>
                  </a:schemeClr>
                </a:solidFill>
              </a:rPr>
              <a:t>ANJEE is a member organization of over 400 members, including non-formal, and formal educators, as well as member organizations throughout the state. </a:t>
            </a:r>
          </a:p>
          <a:p>
            <a:r>
              <a:rPr lang="en-US" sz="2400" b="1" dirty="0" smtClean="0">
                <a:solidFill>
                  <a:schemeClr val="bg1">
                    <a:lumMod val="95000"/>
                    <a:lumOff val="5000"/>
                  </a:schemeClr>
                </a:solidFill>
              </a:rPr>
              <a:t>Many of our organizations also serve as Host Agencies for the NJDEP/AmeriCorps Watershed Ambassadors Program.</a:t>
            </a:r>
            <a:endParaRPr lang="en-US" sz="2400" b="1" dirty="0">
              <a:solidFill>
                <a:schemeClr val="bg1">
                  <a:lumMod val="95000"/>
                  <a:lumOff val="5000"/>
                </a:schemeClr>
              </a:solidFill>
            </a:endParaRPr>
          </a:p>
        </p:txBody>
      </p:sp>
      <p:sp>
        <p:nvSpPr>
          <p:cNvPr id="4" name="Footer Placeholder 3"/>
          <p:cNvSpPr>
            <a:spLocks noGrp="1"/>
          </p:cNvSpPr>
          <p:nvPr>
            <p:ph type="ftr" sz="quarter" idx="11"/>
          </p:nvPr>
        </p:nvSpPr>
        <p:spPr/>
        <p:txBody>
          <a:bodyPr/>
          <a:lstStyle/>
          <a:p>
            <a:r>
              <a:rPr lang="en-US" smtClean="0"/>
              <a:t>ANJEE: TAKING A STAND ON MARINE DEBRIS AND OCEAN POLLUTION</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29032066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education, marine debris and ocean pollution</a:t>
            </a:r>
            <a:endParaRPr lang="en-US" dirty="0"/>
          </a:p>
        </p:txBody>
      </p:sp>
      <p:sp>
        <p:nvSpPr>
          <p:cNvPr id="3" name="Content Placeholder 2"/>
          <p:cNvSpPr>
            <a:spLocks noGrp="1"/>
          </p:cNvSpPr>
          <p:nvPr>
            <p:ph idx="1"/>
          </p:nvPr>
        </p:nvSpPr>
        <p:spPr>
          <a:xfrm>
            <a:off x="684212" y="610792"/>
            <a:ext cx="7197658" cy="3876540"/>
          </a:xfrm>
        </p:spPr>
        <p:txBody>
          <a:bodyPr>
            <a:normAutofit/>
          </a:bodyPr>
          <a:lstStyle/>
          <a:p>
            <a:pPr marL="0" indent="0">
              <a:buNone/>
            </a:pPr>
            <a:r>
              <a:rPr lang="en-US" sz="2400" dirty="0" smtClean="0">
                <a:solidFill>
                  <a:schemeClr val="bg1">
                    <a:lumMod val="95000"/>
                    <a:lumOff val="5000"/>
                  </a:schemeClr>
                </a:solidFill>
              </a:rPr>
              <a:t>Each Watershed Ambassador provides 1700 hours of service including </a:t>
            </a:r>
            <a:r>
              <a:rPr lang="en-US" sz="2400" b="1" dirty="0" smtClean="0">
                <a:solidFill>
                  <a:schemeClr val="bg1">
                    <a:lumMod val="95000"/>
                    <a:lumOff val="5000"/>
                  </a:schemeClr>
                </a:solidFill>
              </a:rPr>
              <a:t>free</a:t>
            </a:r>
            <a:r>
              <a:rPr lang="en-US" sz="2400" dirty="0" smtClean="0">
                <a:solidFill>
                  <a:schemeClr val="bg1">
                    <a:lumMod val="95000"/>
                    <a:lumOff val="5000"/>
                  </a:schemeClr>
                </a:solidFill>
              </a:rPr>
              <a:t> watershed programs in schools and other venues, state-wide NJDEP water testing and monitoring, community engagement, and volunteer recruitment.  Through these programs </a:t>
            </a:r>
            <a:r>
              <a:rPr lang="en-US" sz="2400" b="1" dirty="0" smtClean="0">
                <a:solidFill>
                  <a:schemeClr val="bg1">
                    <a:lumMod val="95000"/>
                    <a:lumOff val="5000"/>
                  </a:schemeClr>
                </a:solidFill>
              </a:rPr>
              <a:t>watershed ambassadors engage thousands </a:t>
            </a:r>
            <a:r>
              <a:rPr lang="en-US" sz="2400" dirty="0" smtClean="0">
                <a:solidFill>
                  <a:schemeClr val="bg1">
                    <a:lumMod val="95000"/>
                    <a:lumOff val="5000"/>
                  </a:schemeClr>
                </a:solidFill>
              </a:rPr>
              <a:t>of students and citizens to protect our waters.</a:t>
            </a:r>
          </a:p>
          <a:p>
            <a:pPr marL="0" indent="0">
              <a:buNone/>
            </a:pPr>
            <a:endParaRPr lang="en-US" sz="2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1870" y="427150"/>
            <a:ext cx="3219450" cy="3505200"/>
          </a:xfrm>
          <a:prstGeom prst="rect">
            <a:avLst/>
          </a:prstGeom>
        </p:spPr>
      </p:pic>
      <p:sp>
        <p:nvSpPr>
          <p:cNvPr id="4" name="Footer Placeholder 3"/>
          <p:cNvSpPr>
            <a:spLocks noGrp="1"/>
          </p:cNvSpPr>
          <p:nvPr>
            <p:ph type="ftr" sz="quarter" idx="11"/>
          </p:nvPr>
        </p:nvSpPr>
        <p:spPr/>
        <p:txBody>
          <a:bodyPr/>
          <a:lstStyle/>
          <a:p>
            <a:r>
              <a:rPr lang="en-US" smtClean="0"/>
              <a:t>ANJEE: TAKING A STAND ON MARINE DEBRIS AND OCEAN POLLUTION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8375627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more can </a:t>
            </a:r>
            <a:r>
              <a:rPr lang="en-US" dirty="0" err="1" smtClean="0"/>
              <a:t>Anjee</a:t>
            </a:r>
            <a:r>
              <a:rPr lang="en-US" dirty="0" smtClean="0"/>
              <a:t> do?</a:t>
            </a:r>
            <a:endParaRPr lang="en-US" dirty="0"/>
          </a:p>
        </p:txBody>
      </p:sp>
      <p:sp>
        <p:nvSpPr>
          <p:cNvPr id="3" name="Content Placeholder 2"/>
          <p:cNvSpPr>
            <a:spLocks noGrp="1"/>
          </p:cNvSpPr>
          <p:nvPr>
            <p:ph idx="1"/>
          </p:nvPr>
        </p:nvSpPr>
        <p:spPr>
          <a:xfrm>
            <a:off x="684212" y="855966"/>
            <a:ext cx="8561789" cy="3631366"/>
          </a:xfrm>
        </p:spPr>
        <p:txBody>
          <a:bodyPr>
            <a:normAutofit lnSpcReduction="10000"/>
          </a:bodyPr>
          <a:lstStyle/>
          <a:p>
            <a:endParaRPr lang="en-US" dirty="0" smtClean="0">
              <a:solidFill>
                <a:schemeClr val="bg1"/>
              </a:solidFill>
            </a:endParaRPr>
          </a:p>
          <a:p>
            <a:r>
              <a:rPr lang="en-US" b="1" dirty="0" smtClean="0">
                <a:solidFill>
                  <a:schemeClr val="bg1"/>
                </a:solidFill>
              </a:rPr>
              <a:t>Expand outreach and be more of a clearinghouse of available programs, professional development and </a:t>
            </a:r>
            <a:r>
              <a:rPr lang="en-US" b="1" smtClean="0">
                <a:solidFill>
                  <a:schemeClr val="bg1"/>
                </a:solidFill>
              </a:rPr>
              <a:t>technical assistance</a:t>
            </a:r>
            <a:endParaRPr lang="en-US" b="1" dirty="0" smtClean="0">
              <a:solidFill>
                <a:schemeClr val="bg1"/>
              </a:solidFill>
            </a:endParaRPr>
          </a:p>
          <a:p>
            <a:r>
              <a:rPr lang="en-US" b="1" dirty="0" smtClean="0">
                <a:solidFill>
                  <a:schemeClr val="bg1"/>
                </a:solidFill>
              </a:rPr>
              <a:t>Increase programming about marine debris and ocean pollution</a:t>
            </a:r>
          </a:p>
          <a:p>
            <a:r>
              <a:rPr lang="en-US" b="1" dirty="0" smtClean="0">
                <a:solidFill>
                  <a:schemeClr val="bg1"/>
                </a:solidFill>
              </a:rPr>
              <a:t>Develop the ANJEE regions and programs</a:t>
            </a:r>
          </a:p>
          <a:p>
            <a:r>
              <a:rPr lang="en-US" b="1" dirty="0" smtClean="0">
                <a:solidFill>
                  <a:schemeClr val="bg1"/>
                </a:solidFill>
              </a:rPr>
              <a:t>Create stronger partnerships with and participation of formal educators</a:t>
            </a:r>
          </a:p>
          <a:p>
            <a:r>
              <a:rPr lang="en-US" b="1" dirty="0" smtClean="0">
                <a:solidFill>
                  <a:schemeClr val="bg1"/>
                </a:solidFill>
              </a:rPr>
              <a:t>Advocate for No Child Left Inside and Environmental Literacy</a:t>
            </a:r>
          </a:p>
          <a:p>
            <a:r>
              <a:rPr lang="en-US" b="1" dirty="0">
                <a:solidFill>
                  <a:schemeClr val="bg1"/>
                </a:solidFill>
              </a:rPr>
              <a:t>Advocate beyond EE (not permitted in Bylaws)</a:t>
            </a:r>
          </a:p>
          <a:p>
            <a:endParaRPr lang="en-US" b="1" dirty="0" smtClean="0">
              <a:solidFill>
                <a:schemeClr val="bg1"/>
              </a:solidFill>
            </a:endParaRPr>
          </a:p>
          <a:p>
            <a:pPr marL="0" indent="0">
              <a:buNone/>
            </a:pPr>
            <a:endParaRPr lang="en-US" dirty="0"/>
          </a:p>
        </p:txBody>
      </p:sp>
      <p:sp>
        <p:nvSpPr>
          <p:cNvPr id="4" name="Footer Placeholder 3"/>
          <p:cNvSpPr>
            <a:spLocks noGrp="1"/>
          </p:cNvSpPr>
          <p:nvPr>
            <p:ph type="ftr" sz="quarter" idx="11"/>
          </p:nvPr>
        </p:nvSpPr>
        <p:spPr/>
        <p:txBody>
          <a:bodyPr/>
          <a:lstStyle/>
          <a:p>
            <a:r>
              <a:rPr lang="en-US" smtClean="0"/>
              <a:t>ANJEE: TAKING A STAND ON MARINE DEBRIS AND OCEAN POLLUTION</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12740981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Role of Technology</a:t>
            </a:r>
            <a:endParaRPr lang="en-US" dirty="0"/>
          </a:p>
        </p:txBody>
      </p:sp>
      <p:sp>
        <p:nvSpPr>
          <p:cNvPr id="5" name="Content Placeholder 4"/>
          <p:cNvSpPr>
            <a:spLocks noGrp="1"/>
          </p:cNvSpPr>
          <p:nvPr>
            <p:ph idx="1"/>
          </p:nvPr>
        </p:nvSpPr>
        <p:spPr>
          <a:xfrm>
            <a:off x="798490" y="453980"/>
            <a:ext cx="8420122" cy="4259687"/>
          </a:xfrm>
        </p:spPr>
        <p:txBody>
          <a:bodyPr>
            <a:noAutofit/>
          </a:bodyPr>
          <a:lstStyle/>
          <a:p>
            <a:r>
              <a:rPr lang="en-US" dirty="0" smtClean="0">
                <a:solidFill>
                  <a:schemeClr val="bg1"/>
                </a:solidFill>
              </a:rPr>
              <a:t>Through the use of social media and other technology platforms, students can now create networks and partnerships with other students anywhere in the world.</a:t>
            </a:r>
          </a:p>
          <a:p>
            <a:r>
              <a:rPr lang="en-US" dirty="0" smtClean="0">
                <a:solidFill>
                  <a:schemeClr val="bg1"/>
                </a:solidFill>
              </a:rPr>
              <a:t>The power of student 2 student/school 2 school partnership engages and motivates students to increase their handprint at the same time they decrease their footprint.</a:t>
            </a:r>
          </a:p>
          <a:p>
            <a:r>
              <a:rPr lang="en-US" dirty="0" smtClean="0">
                <a:solidFill>
                  <a:schemeClr val="bg1"/>
                </a:solidFill>
              </a:rPr>
              <a:t>Projects such as </a:t>
            </a:r>
            <a:r>
              <a:rPr lang="en-US" dirty="0" err="1" smtClean="0">
                <a:solidFill>
                  <a:schemeClr val="bg1"/>
                </a:solidFill>
              </a:rPr>
              <a:t>GenNXT</a:t>
            </a:r>
            <a:r>
              <a:rPr lang="en-US" dirty="0" smtClean="0">
                <a:solidFill>
                  <a:schemeClr val="bg1"/>
                </a:solidFill>
              </a:rPr>
              <a:t> green news in @</a:t>
            </a:r>
            <a:r>
              <a:rPr lang="en-US" dirty="0" err="1" smtClean="0">
                <a:solidFill>
                  <a:schemeClr val="bg1"/>
                </a:solidFill>
              </a:rPr>
              <a:t>ction</a:t>
            </a:r>
            <a:r>
              <a:rPr lang="en-US" dirty="0" smtClean="0">
                <a:solidFill>
                  <a:schemeClr val="bg1"/>
                </a:solidFill>
              </a:rPr>
              <a:t>, </a:t>
            </a:r>
            <a:r>
              <a:rPr lang="en-US" dirty="0" err="1" smtClean="0">
                <a:solidFill>
                  <a:schemeClr val="bg1"/>
                </a:solidFill>
              </a:rPr>
              <a:t>iEARN</a:t>
            </a:r>
            <a:r>
              <a:rPr lang="en-US" dirty="0" smtClean="0">
                <a:solidFill>
                  <a:schemeClr val="bg1"/>
                </a:solidFill>
              </a:rPr>
              <a:t>, </a:t>
            </a:r>
            <a:r>
              <a:rPr lang="en-US" dirty="0" err="1" smtClean="0">
                <a:solidFill>
                  <a:schemeClr val="bg1"/>
                </a:solidFill>
              </a:rPr>
              <a:t>YOUTHCaN</a:t>
            </a:r>
            <a:r>
              <a:rPr lang="en-US" dirty="0" smtClean="0">
                <a:solidFill>
                  <a:schemeClr val="bg1"/>
                </a:solidFill>
              </a:rPr>
              <a:t>, NWF/FEE Young Reporters, and Our Rock are just a few examples.</a:t>
            </a:r>
          </a:p>
          <a:p>
            <a:r>
              <a:rPr lang="en-US" dirty="0" smtClean="0">
                <a:solidFill>
                  <a:schemeClr val="bg1"/>
                </a:solidFill>
              </a:rPr>
              <a:t>In addition, GIS and other mapping tools, global on-line data-bases, NOAA, Ocean Conservancy, etc. can vastly increase access to and involvement in </a:t>
            </a:r>
            <a:r>
              <a:rPr lang="en-US" b="1" dirty="0" smtClean="0">
                <a:solidFill>
                  <a:schemeClr val="bg1"/>
                </a:solidFill>
              </a:rPr>
              <a:t>Real World, Action Oriented, Authentic Exhibitions of Student Learning.</a:t>
            </a:r>
            <a:endParaRPr lang="en-US" b="1" dirty="0">
              <a:solidFill>
                <a:schemeClr val="bg1"/>
              </a:solidFill>
            </a:endParaRPr>
          </a:p>
        </p:txBody>
      </p:sp>
      <p:sp>
        <p:nvSpPr>
          <p:cNvPr id="6" name="Footer Placeholder 5"/>
          <p:cNvSpPr>
            <a:spLocks noGrp="1"/>
          </p:cNvSpPr>
          <p:nvPr>
            <p:ph type="ftr" sz="quarter" idx="11"/>
          </p:nvPr>
        </p:nvSpPr>
        <p:spPr/>
        <p:txBody>
          <a:bodyPr/>
          <a:lstStyle/>
          <a:p>
            <a:r>
              <a:rPr lang="en-US" smtClean="0"/>
              <a:t>ANJEE: TAKING A STAND ON MARINE DEBRIS AND OCEAN POLLUTION</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25601008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solidFill>
                  <a:schemeClr val="bg1"/>
                </a:solidFill>
              </a:rPr>
              <a:t>The Solution:  </a:t>
            </a:r>
            <a:r>
              <a:rPr lang="en-US" dirty="0" smtClean="0"/>
              <a:t/>
            </a:r>
            <a:br>
              <a:rPr lang="en-US" dirty="0" smtClean="0"/>
            </a:br>
            <a:r>
              <a:rPr lang="en-US" dirty="0" smtClean="0"/>
              <a:t>It is time to flip what has been the Thinking and approach to environmental education and community action.</a:t>
            </a:r>
            <a:endParaRPr lang="en-US" dirty="0"/>
          </a:p>
        </p:txBody>
      </p:sp>
      <p:sp>
        <p:nvSpPr>
          <p:cNvPr id="5" name="Text Placeholder 4"/>
          <p:cNvSpPr>
            <a:spLocks noGrp="1"/>
          </p:cNvSpPr>
          <p:nvPr>
            <p:ph type="body" idx="1"/>
          </p:nvPr>
        </p:nvSpPr>
        <p:spPr/>
        <p:txBody>
          <a:bodyPr/>
          <a:lstStyle/>
          <a:p>
            <a:r>
              <a:rPr lang="en-US" b="1" dirty="0" smtClean="0">
                <a:solidFill>
                  <a:schemeClr val="bg1">
                    <a:lumMod val="95000"/>
                    <a:lumOff val="5000"/>
                  </a:schemeClr>
                </a:solidFill>
              </a:rPr>
              <a:t>Among the most recognizable responses to the issues of water pollution have been reflected in the following bumper stickers:</a:t>
            </a:r>
          </a:p>
          <a:p>
            <a:pPr marL="457200" indent="-457200">
              <a:buAutoNum type="arabicParenR"/>
            </a:pPr>
            <a:r>
              <a:rPr lang="en-US" b="1" dirty="0" smtClean="0">
                <a:solidFill>
                  <a:schemeClr val="bg1">
                    <a:lumMod val="95000"/>
                    <a:lumOff val="5000"/>
                  </a:schemeClr>
                </a:solidFill>
              </a:rPr>
              <a:t>Think Globally, Act Locally</a:t>
            </a:r>
          </a:p>
          <a:p>
            <a:pPr marL="457200" indent="-457200">
              <a:buAutoNum type="arabicParenR"/>
            </a:pPr>
            <a:r>
              <a:rPr lang="en-US" b="1" dirty="0" smtClean="0">
                <a:solidFill>
                  <a:schemeClr val="bg1">
                    <a:lumMod val="95000"/>
                    <a:lumOff val="5000"/>
                  </a:schemeClr>
                </a:solidFill>
              </a:rPr>
              <a:t>We All Live Downstream</a:t>
            </a:r>
          </a:p>
          <a:p>
            <a:endParaRPr lang="en-US" dirty="0"/>
          </a:p>
        </p:txBody>
      </p:sp>
      <p:sp>
        <p:nvSpPr>
          <p:cNvPr id="2" name="Footer Placeholder 1"/>
          <p:cNvSpPr>
            <a:spLocks noGrp="1"/>
          </p:cNvSpPr>
          <p:nvPr>
            <p:ph type="ftr" sz="quarter" idx="11"/>
          </p:nvPr>
        </p:nvSpPr>
        <p:spPr/>
        <p:txBody>
          <a:bodyPr/>
          <a:lstStyle/>
          <a:p>
            <a:r>
              <a:rPr lang="en-US" smtClean="0"/>
              <a:t>ANJEE: TAKING A STAND ON MARINE DEBRIS AND OCEAN POLLUTION</a:t>
            </a:r>
            <a:endParaRPr lang="en-US" dirty="0"/>
          </a:p>
        </p:txBody>
      </p:sp>
      <p:sp>
        <p:nvSpPr>
          <p:cNvPr id="3" name="Slide Number Placeholder 2"/>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27505315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4680515"/>
            <a:ext cx="8534400" cy="1507067"/>
          </a:xfrm>
        </p:spPr>
        <p:txBody>
          <a:bodyPr>
            <a:normAutofit fontScale="90000"/>
          </a:bodyPr>
          <a:lstStyle/>
          <a:p>
            <a:r>
              <a:rPr lang="en-US" sz="3200" dirty="0" smtClean="0"/>
              <a:t>Both of those BS (bumper sticker) Statements have been important in raising awareness, but…</a:t>
            </a:r>
            <a:endParaRPr lang="en-US" sz="3200" dirty="0"/>
          </a:p>
        </p:txBody>
      </p:sp>
      <p:sp>
        <p:nvSpPr>
          <p:cNvPr id="3" name="Subtitle 2"/>
          <p:cNvSpPr>
            <a:spLocks noGrp="1"/>
          </p:cNvSpPr>
          <p:nvPr>
            <p:ph idx="1"/>
          </p:nvPr>
        </p:nvSpPr>
        <p:spPr>
          <a:xfrm>
            <a:off x="684212" y="685800"/>
            <a:ext cx="8534400" cy="3873321"/>
          </a:xfrm>
        </p:spPr>
        <p:txBody>
          <a:bodyPr>
            <a:noAutofit/>
          </a:bodyPr>
          <a:lstStyle/>
          <a:p>
            <a:r>
              <a:rPr lang="en-US" sz="2400" dirty="0" smtClean="0">
                <a:solidFill>
                  <a:schemeClr val="bg1">
                    <a:lumMod val="95000"/>
                    <a:lumOff val="5000"/>
                  </a:schemeClr>
                </a:solidFill>
              </a:rPr>
              <a:t>We need to shift from a “recipient/reactive” model, </a:t>
            </a:r>
            <a:r>
              <a:rPr lang="en-US" sz="2400" b="1" i="1" dirty="0" smtClean="0">
                <a:solidFill>
                  <a:schemeClr val="bg1">
                    <a:lumMod val="95000"/>
                    <a:lumOff val="5000"/>
                  </a:schemeClr>
                </a:solidFill>
              </a:rPr>
              <a:t>to a model of local action that has a focus on the </a:t>
            </a:r>
            <a:r>
              <a:rPr lang="en-US" sz="2400" b="1" i="1" dirty="0" smtClean="0">
                <a:solidFill>
                  <a:schemeClr val="bg1">
                    <a:lumMod val="95000"/>
                    <a:lumOff val="5000"/>
                  </a:schemeClr>
                </a:solidFill>
              </a:rPr>
              <a:t>GLOBAL end </a:t>
            </a:r>
            <a:r>
              <a:rPr lang="en-US" sz="2400" b="1" i="1" dirty="0" smtClean="0">
                <a:solidFill>
                  <a:schemeClr val="bg1">
                    <a:lumMod val="95000"/>
                    <a:lumOff val="5000"/>
                  </a:schemeClr>
                </a:solidFill>
              </a:rPr>
              <a:t>game,</a:t>
            </a:r>
            <a:r>
              <a:rPr lang="en-US" sz="2400" dirty="0" smtClean="0">
                <a:solidFill>
                  <a:schemeClr val="bg1">
                    <a:lumMod val="95000"/>
                    <a:lumOff val="5000"/>
                  </a:schemeClr>
                </a:solidFill>
              </a:rPr>
              <a:t> which extends far wider and deeper than the impact on my community or watershed.  </a:t>
            </a:r>
          </a:p>
          <a:p>
            <a:r>
              <a:rPr lang="en-US" sz="2400" b="1" i="1" dirty="0" smtClean="0">
                <a:solidFill>
                  <a:schemeClr val="bg1">
                    <a:lumMod val="95000"/>
                    <a:lumOff val="5000"/>
                  </a:schemeClr>
                </a:solidFill>
              </a:rPr>
              <a:t>We </a:t>
            </a:r>
            <a:r>
              <a:rPr lang="en-US" sz="2400" b="1" i="1" dirty="0" smtClean="0">
                <a:solidFill>
                  <a:schemeClr val="bg1">
                    <a:lumMod val="95000"/>
                    <a:lumOff val="5000"/>
                  </a:schemeClr>
                </a:solidFill>
              </a:rPr>
              <a:t>have been raised to react and deal with what we have received, rather than what we contribute to a problem </a:t>
            </a:r>
            <a:r>
              <a:rPr lang="en-US" sz="2400" dirty="0" smtClean="0">
                <a:solidFill>
                  <a:schemeClr val="bg1">
                    <a:lumMod val="95000"/>
                    <a:lumOff val="5000"/>
                  </a:schemeClr>
                </a:solidFill>
              </a:rPr>
              <a:t>far larger than the impact on local eco-systems.</a:t>
            </a:r>
            <a:endParaRPr lang="en-US" sz="2400" dirty="0">
              <a:solidFill>
                <a:schemeClr val="bg1">
                  <a:lumMod val="95000"/>
                  <a:lumOff val="5000"/>
                </a:schemeClr>
              </a:solidFill>
            </a:endParaRPr>
          </a:p>
        </p:txBody>
      </p:sp>
      <p:sp>
        <p:nvSpPr>
          <p:cNvPr id="4" name="Footer Placeholder 3"/>
          <p:cNvSpPr>
            <a:spLocks noGrp="1"/>
          </p:cNvSpPr>
          <p:nvPr>
            <p:ph type="ftr" sz="quarter" idx="11"/>
          </p:nvPr>
        </p:nvSpPr>
        <p:spPr/>
        <p:txBody>
          <a:bodyPr/>
          <a:lstStyle/>
          <a:p>
            <a:r>
              <a:rPr lang="en-US" smtClean="0"/>
              <a:t>ANJEE: TAKING A STAND ON MARINE DEBRIS AND OCEAN POLLUTION</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29501947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this calls for…</a:t>
            </a:r>
            <a:endParaRPr lang="en-US" dirty="0"/>
          </a:p>
        </p:txBody>
      </p:sp>
      <p:sp>
        <p:nvSpPr>
          <p:cNvPr id="3" name="Content Placeholder 2"/>
          <p:cNvSpPr>
            <a:spLocks noGrp="1"/>
          </p:cNvSpPr>
          <p:nvPr>
            <p:ph idx="1"/>
          </p:nvPr>
        </p:nvSpPr>
        <p:spPr>
          <a:xfrm>
            <a:off x="684212" y="685800"/>
            <a:ext cx="8534400" cy="3963473"/>
          </a:xfrm>
        </p:spPr>
        <p:txBody>
          <a:bodyPr>
            <a:normAutofit fontScale="85000" lnSpcReduction="20000"/>
          </a:bodyPr>
          <a:lstStyle/>
          <a:p>
            <a:pPr marL="0" indent="0">
              <a:buNone/>
            </a:pPr>
            <a:r>
              <a:rPr lang="en-US" sz="2400" b="1" i="1" dirty="0" smtClean="0">
                <a:solidFill>
                  <a:schemeClr val="bg1"/>
                </a:solidFill>
              </a:rPr>
              <a:t>We must “flip” the paradigm of input and actions. </a:t>
            </a:r>
            <a:r>
              <a:rPr lang="en-US" sz="2400" dirty="0" smtClean="0">
                <a:solidFill>
                  <a:schemeClr val="bg1"/>
                </a:solidFill>
              </a:rPr>
              <a:t>It requires a new mind-set of output and </a:t>
            </a:r>
            <a:r>
              <a:rPr lang="en-US" sz="2400" dirty="0" smtClean="0">
                <a:solidFill>
                  <a:schemeClr val="bg1"/>
                </a:solidFill>
              </a:rPr>
              <a:t>impacts.</a:t>
            </a:r>
            <a:endParaRPr lang="en-US" sz="2400" dirty="0" smtClean="0">
              <a:solidFill>
                <a:schemeClr val="bg1"/>
              </a:solidFill>
            </a:endParaRPr>
          </a:p>
          <a:p>
            <a:pPr marL="0" indent="0">
              <a:buNone/>
            </a:pPr>
            <a:r>
              <a:rPr lang="en-US" sz="2400" dirty="0" smtClean="0">
                <a:solidFill>
                  <a:schemeClr val="bg1"/>
                </a:solidFill>
              </a:rPr>
              <a:t>Instead of the belief, “</a:t>
            </a:r>
            <a:r>
              <a:rPr lang="en-US" sz="2400" b="1" i="1" dirty="0" smtClean="0">
                <a:solidFill>
                  <a:schemeClr val="bg1"/>
                </a:solidFill>
              </a:rPr>
              <a:t>we all live downstream</a:t>
            </a:r>
            <a:r>
              <a:rPr lang="en-US" sz="2400" dirty="0" smtClean="0">
                <a:solidFill>
                  <a:schemeClr val="bg1"/>
                </a:solidFill>
              </a:rPr>
              <a:t>,” shift our thinking (and bumper stickers) to say, </a:t>
            </a:r>
            <a:r>
              <a:rPr lang="en-US" sz="2800" dirty="0" smtClean="0">
                <a:solidFill>
                  <a:schemeClr val="tx1"/>
                </a:solidFill>
              </a:rPr>
              <a:t>“</a:t>
            </a:r>
            <a:r>
              <a:rPr lang="en-US" sz="2800" b="1" i="1" dirty="0" smtClean="0">
                <a:solidFill>
                  <a:schemeClr val="tx1"/>
                </a:solidFill>
              </a:rPr>
              <a:t>we all live upstream</a:t>
            </a:r>
            <a:r>
              <a:rPr lang="en-US" sz="2800" dirty="0" smtClean="0">
                <a:solidFill>
                  <a:schemeClr val="tx1"/>
                </a:solidFill>
              </a:rPr>
              <a:t>.”  </a:t>
            </a:r>
          </a:p>
          <a:p>
            <a:pPr marL="0" indent="0">
              <a:buNone/>
            </a:pPr>
            <a:r>
              <a:rPr lang="en-US" sz="2400" dirty="0" smtClean="0">
                <a:solidFill>
                  <a:schemeClr val="bg1"/>
                </a:solidFill>
              </a:rPr>
              <a:t>Instead of the belief, </a:t>
            </a:r>
            <a:r>
              <a:rPr lang="en-US" sz="2400" b="1" i="1" dirty="0" smtClean="0">
                <a:solidFill>
                  <a:schemeClr val="bg1"/>
                </a:solidFill>
              </a:rPr>
              <a:t>“we need to act locally,” </a:t>
            </a:r>
            <a:r>
              <a:rPr lang="en-US" sz="2400" dirty="0" smtClean="0">
                <a:solidFill>
                  <a:schemeClr val="bg1"/>
                </a:solidFill>
              </a:rPr>
              <a:t>shift to a mindset of </a:t>
            </a:r>
            <a:r>
              <a:rPr lang="en-US" sz="2800" b="1" i="1" dirty="0" smtClean="0">
                <a:solidFill>
                  <a:schemeClr val="tx1"/>
                </a:solidFill>
              </a:rPr>
              <a:t>“think locally, but act globally.”</a:t>
            </a:r>
          </a:p>
          <a:p>
            <a:pPr marL="0" indent="0">
              <a:buNone/>
            </a:pPr>
            <a:endParaRPr lang="en-US" sz="2400" b="1" dirty="0" smtClean="0">
              <a:solidFill>
                <a:schemeClr val="bg1"/>
              </a:solidFill>
            </a:endParaRPr>
          </a:p>
          <a:p>
            <a:pPr marL="0" indent="0">
              <a:buNone/>
            </a:pPr>
            <a:r>
              <a:rPr lang="en-US" sz="2400" b="1" dirty="0" smtClean="0">
                <a:solidFill>
                  <a:schemeClr val="bg1"/>
                </a:solidFill>
              </a:rPr>
              <a:t>This DOES NOT mean we abandon local action.  It means that whenever we think about our community issues needs to be embedded in actions that can be measured in line with actions elsewhere to reduce environmental damage beyond our immediate sphere of influence.</a:t>
            </a:r>
            <a:endParaRPr lang="en-US" sz="2400" b="1" dirty="0">
              <a:solidFill>
                <a:schemeClr val="bg1"/>
              </a:solidFill>
            </a:endParaRPr>
          </a:p>
        </p:txBody>
      </p:sp>
      <p:sp>
        <p:nvSpPr>
          <p:cNvPr id="4" name="Footer Placeholder 3"/>
          <p:cNvSpPr>
            <a:spLocks noGrp="1"/>
          </p:cNvSpPr>
          <p:nvPr>
            <p:ph type="ftr" sz="quarter" idx="11"/>
          </p:nvPr>
        </p:nvSpPr>
        <p:spPr/>
        <p:txBody>
          <a:bodyPr/>
          <a:lstStyle/>
          <a:p>
            <a:r>
              <a:rPr lang="en-US" smtClean="0"/>
              <a:t>ANJEE: TAKING A STAND ON MARINE DEBRIS AND OCEAN POLLUTION</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2855078258"/>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1037</TotalTime>
  <Words>752</Words>
  <Application>Microsoft Office PowerPoint</Application>
  <PresentationFormat>Widescreen</PresentationFormat>
  <Paragraphs>64</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Century Gothic</vt:lpstr>
      <vt:lpstr>Wingdings 3</vt:lpstr>
      <vt:lpstr>Slice</vt:lpstr>
      <vt:lpstr>ANJEE: THE ALLIANCE OF NEW JERSEY ENVIRONMENTAL EDUCATION</vt:lpstr>
      <vt:lpstr>The Alliance for New Jersey Environmental Education</vt:lpstr>
      <vt:lpstr>Who we are</vt:lpstr>
      <vt:lpstr>Water education, marine debris and ocean pollution</vt:lpstr>
      <vt:lpstr>What more can Anjee do?</vt:lpstr>
      <vt:lpstr>The Role of Technology</vt:lpstr>
      <vt:lpstr>The Solution:   It is time to flip what has been the Thinking and approach to environmental education and community action.</vt:lpstr>
      <vt:lpstr>Both of those BS (bumper sticker) Statements have been important in raising awareness, but…</vt:lpstr>
      <vt:lpstr>What this calls for…</vt:lpstr>
      <vt:lpstr>FOR MORE INFORMATION ABOUT ANJEE OR ANY RESOURCES MENTIONED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ANJEE: THE ALLIANCE OF NEW JERSEY ENVIRONMENTAL EDUCATION</dc:title>
  <dc:creator>william york</dc:creator>
  <cp:lastModifiedBy>william york</cp:lastModifiedBy>
  <cp:revision>25</cp:revision>
  <dcterms:created xsi:type="dcterms:W3CDTF">2015-11-09T22:04:35Z</dcterms:created>
  <dcterms:modified xsi:type="dcterms:W3CDTF">2015-11-10T17:12:36Z</dcterms:modified>
</cp:coreProperties>
</file>