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256" r:id="rId2"/>
    <p:sldId id="262" r:id="rId3"/>
    <p:sldId id="259" r:id="rId4"/>
    <p:sldId id="263" r:id="rId5"/>
    <p:sldId id="264" r:id="rId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9A59-054A-4E32-8A7A-5E6B60BA0082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1AD2D-573B-44C5-8090-125447E6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7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9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9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28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1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8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2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1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AA7E336-3568-4FDD-B0BF-53B38749B15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BCF95C7-2C9D-4D45-BB22-6CFFB611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ebbie@nynjbaykeeper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7810" y="4190971"/>
            <a:ext cx="7240385" cy="1793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Debbie Mans, Executive Director &amp; Baykeeper</a:t>
            </a: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Debbie@nynjbaykeeper.org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732-888-9870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www.nynjbaykeeper.org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47" y="389163"/>
            <a:ext cx="3877509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5125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723623"/>
            <a:ext cx="10540539" cy="1188720"/>
          </a:xfrm>
        </p:spPr>
        <p:txBody>
          <a:bodyPr>
            <a:normAutofit/>
          </a:bodyPr>
          <a:lstStyle/>
          <a:p>
            <a:r>
              <a:rPr lang="en-US" dirty="0"/>
              <a:t>Citizen Science Monitoring for Pathogen Indicators in the NY-NJ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836" y="3337215"/>
            <a:ext cx="9440764" cy="3101982"/>
          </a:xfrm>
        </p:spPr>
        <p:txBody>
          <a:bodyPr>
            <a:normAutofit/>
          </a:bodyPr>
          <a:lstStyle/>
          <a:p>
            <a:r>
              <a:rPr lang="en-US" dirty="0" smtClean="0"/>
              <a:t>Monitoring sites are not currently monitored by Monmouth County Dept. of Health or NJDEP</a:t>
            </a:r>
          </a:p>
          <a:p>
            <a:r>
              <a:rPr lang="en-US" dirty="0" smtClean="0"/>
              <a:t>Although not designated as bathing beaches, sites are used for recreation and swimming</a:t>
            </a:r>
          </a:p>
          <a:p>
            <a:r>
              <a:rPr lang="en-US" dirty="0" smtClean="0"/>
              <a:t>Project will benefit the communities of the lower Raritan River and Raritan Bay</a:t>
            </a:r>
          </a:p>
          <a:p>
            <a:r>
              <a:rPr lang="en-US" dirty="0" smtClean="0"/>
              <a:t>Increase knowledge base of the local environment and help citizens make usage decisions</a:t>
            </a:r>
          </a:p>
          <a:p>
            <a:r>
              <a:rPr lang="en-US" dirty="0" smtClean="0"/>
              <a:t>Add to overall data on water quality and issues regarding public safety for recreation use, habitat enhancement, </a:t>
            </a:r>
            <a:r>
              <a:rPr lang="en-US" dirty="0" smtClean="0"/>
              <a:t> regulatory decisions and </a:t>
            </a:r>
            <a:r>
              <a:rPr lang="en-US" dirty="0" smtClean="0"/>
              <a:t>biodiversity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2545496" y="2148910"/>
            <a:ext cx="6673318" cy="95173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Why is this Project important?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7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321" y="590203"/>
            <a:ext cx="7729728" cy="760615"/>
          </a:xfrm>
        </p:spPr>
        <p:txBody>
          <a:bodyPr>
            <a:normAutofit fontScale="90000"/>
          </a:bodyPr>
          <a:lstStyle/>
          <a:p>
            <a:r>
              <a:rPr lang="en-US" kern="0" spc="-5" dirty="0" smtClean="0">
                <a:latin typeface="Georgia" panose="02040502050405020303" pitchFamily="18" charset="0"/>
              </a:rPr>
              <a:t/>
            </a:r>
            <a:br>
              <a:rPr lang="en-US" kern="0" spc="-5" dirty="0" smtClean="0">
                <a:latin typeface="Georgia" panose="02040502050405020303" pitchFamily="18" charset="0"/>
              </a:rPr>
            </a:br>
            <a:r>
              <a:rPr lang="en-US" kern="0" spc="-5" dirty="0" smtClean="0">
                <a:latin typeface="Georgia" panose="02040502050405020303" pitchFamily="18" charset="0"/>
              </a:rPr>
              <a:t>9 </a:t>
            </a:r>
            <a:r>
              <a:rPr lang="en-US" kern="0" spc="-5" dirty="0" smtClean="0">
                <a:latin typeface="Georgia" panose="02040502050405020303" pitchFamily="18" charset="0"/>
              </a:rPr>
              <a:t>Monitoring</a:t>
            </a:r>
            <a:r>
              <a:rPr lang="en-US" kern="0" spc="-45" dirty="0" smtClean="0">
                <a:latin typeface="Georgia" panose="02040502050405020303" pitchFamily="18" charset="0"/>
              </a:rPr>
              <a:t> </a:t>
            </a:r>
            <a:r>
              <a:rPr lang="en-US" kern="0" spc="-5" dirty="0">
                <a:latin typeface="Georgia" panose="02040502050405020303" pitchFamily="18" charset="0"/>
              </a:rPr>
              <a:t>Sites</a:t>
            </a:r>
            <a:r>
              <a:rPr lang="en-US" kern="0" dirty="0">
                <a:latin typeface="Georgia" panose="02040502050405020303" pitchFamily="18" charset="0"/>
              </a:rPr>
              <a:t/>
            </a:r>
            <a:br>
              <a:rPr lang="en-US" kern="0" dirty="0">
                <a:latin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48" y="1438102"/>
            <a:ext cx="8570421" cy="43019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1) Rt. 35 Bridge, Perth </a:t>
            </a:r>
            <a:r>
              <a:rPr lang="en-US" dirty="0" smtClean="0"/>
              <a:t>Amboy</a:t>
            </a:r>
          </a:p>
          <a:p>
            <a:r>
              <a:rPr lang="en-US" dirty="0" smtClean="0"/>
              <a:t> </a:t>
            </a:r>
            <a:r>
              <a:rPr lang="en-US" dirty="0"/>
              <a:t>2) 2nd Street, Perth </a:t>
            </a:r>
            <a:r>
              <a:rPr lang="en-US" dirty="0" smtClean="0"/>
              <a:t>Amboy</a:t>
            </a:r>
          </a:p>
          <a:p>
            <a:r>
              <a:rPr lang="en-US" dirty="0" smtClean="0"/>
              <a:t> </a:t>
            </a:r>
            <a:r>
              <a:rPr lang="en-US" dirty="0"/>
              <a:t>3) Raritan Yacht Club near the mouth of the Arthur </a:t>
            </a:r>
            <a:r>
              <a:rPr lang="en-US" dirty="0" smtClean="0"/>
              <a:t>Kill</a:t>
            </a:r>
          </a:p>
          <a:p>
            <a:r>
              <a:rPr lang="en-US" dirty="0" smtClean="0"/>
              <a:t>4</a:t>
            </a:r>
            <a:r>
              <a:rPr lang="en-US" dirty="0"/>
              <a:t>) Fisherman’s Beach, South Amboy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) Paul’s Beach, Old Bridge Township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) </a:t>
            </a:r>
            <a:r>
              <a:rPr lang="en-US" dirty="0" err="1"/>
              <a:t>Cliffwood</a:t>
            </a:r>
            <a:r>
              <a:rPr lang="en-US" dirty="0"/>
              <a:t> Beach Waterfront Park, Aberdeen </a:t>
            </a:r>
            <a:r>
              <a:rPr lang="en-US" dirty="0" smtClean="0"/>
              <a:t>Township</a:t>
            </a:r>
          </a:p>
          <a:p>
            <a:r>
              <a:rPr lang="en-US" dirty="0" smtClean="0"/>
              <a:t> </a:t>
            </a:r>
            <a:r>
              <a:rPr lang="en-US" dirty="0"/>
              <a:t>7) Cedar Street, Keyport 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) </a:t>
            </a:r>
            <a:r>
              <a:rPr lang="en-US" dirty="0" err="1"/>
              <a:t>Beachway</a:t>
            </a:r>
            <a:r>
              <a:rPr lang="en-US" dirty="0"/>
              <a:t> Ave and Raritan Ave, Keansburg  </a:t>
            </a:r>
            <a:endParaRPr lang="en-US" dirty="0" smtClean="0"/>
          </a:p>
          <a:p>
            <a:r>
              <a:rPr lang="en-US" dirty="0" smtClean="0"/>
              <a:t>9</a:t>
            </a:r>
            <a:r>
              <a:rPr lang="en-US" dirty="0"/>
              <a:t>) Port Monmouth </a:t>
            </a:r>
            <a:r>
              <a:rPr lang="en-US" dirty="0" smtClean="0"/>
              <a:t>Road, Middletown</a:t>
            </a:r>
          </a:p>
          <a:p>
            <a:endParaRPr lang="en-US" dirty="0"/>
          </a:p>
          <a:p>
            <a:r>
              <a:rPr lang="en-US" sz="1400" dirty="0" smtClean="0"/>
              <a:t>*green sites currently monitored by NJDEP/Monmouth County</a:t>
            </a:r>
            <a:endParaRPr lang="en-US" sz="1400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t="8866" r="11887" b="16996"/>
          <a:stretch/>
        </p:blipFill>
        <p:spPr bwMode="auto">
          <a:xfrm>
            <a:off x="5885411" y="1612668"/>
            <a:ext cx="6076603" cy="5153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1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683" y="134267"/>
            <a:ext cx="3161958" cy="817391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47569"/>
              </p:ext>
            </p:extLst>
          </p:nvPr>
        </p:nvGraphicFramePr>
        <p:xfrm>
          <a:off x="2389059" y="1210191"/>
          <a:ext cx="7731126" cy="1647700"/>
        </p:xfrm>
        <a:graphic>
          <a:graphicData uri="http://schemas.openxmlformats.org/drawingml/2006/table">
            <a:tbl>
              <a:tblPr/>
              <a:tblGrid>
                <a:gridCol w="3469731">
                  <a:extLst>
                    <a:ext uri="{9D8B030D-6E8A-4147-A177-3AD203B41FA5}">
                      <a16:colId xmlns:a16="http://schemas.microsoft.com/office/drawing/2014/main" val="498683749"/>
                    </a:ext>
                  </a:extLst>
                </a:gridCol>
                <a:gridCol w="533001">
                  <a:extLst>
                    <a:ext uri="{9D8B030D-6E8A-4147-A177-3AD203B41FA5}">
                      <a16:colId xmlns:a16="http://schemas.microsoft.com/office/drawing/2014/main" val="1726933688"/>
                    </a:ext>
                  </a:extLst>
                </a:gridCol>
                <a:gridCol w="525163">
                  <a:extLst>
                    <a:ext uri="{9D8B030D-6E8A-4147-A177-3AD203B41FA5}">
                      <a16:colId xmlns:a16="http://schemas.microsoft.com/office/drawing/2014/main" val="398233414"/>
                    </a:ext>
                  </a:extLst>
                </a:gridCol>
                <a:gridCol w="574805">
                  <a:extLst>
                    <a:ext uri="{9D8B030D-6E8A-4147-A177-3AD203B41FA5}">
                      <a16:colId xmlns:a16="http://schemas.microsoft.com/office/drawing/2014/main" val="1500402937"/>
                    </a:ext>
                  </a:extLst>
                </a:gridCol>
                <a:gridCol w="438942">
                  <a:extLst>
                    <a:ext uri="{9D8B030D-6E8A-4147-A177-3AD203B41FA5}">
                      <a16:colId xmlns:a16="http://schemas.microsoft.com/office/drawing/2014/main" val="2287636826"/>
                    </a:ext>
                  </a:extLst>
                </a:gridCol>
                <a:gridCol w="522550">
                  <a:extLst>
                    <a:ext uri="{9D8B030D-6E8A-4147-A177-3AD203B41FA5}">
                      <a16:colId xmlns:a16="http://schemas.microsoft.com/office/drawing/2014/main" val="2683547822"/>
                    </a:ext>
                  </a:extLst>
                </a:gridCol>
                <a:gridCol w="462456">
                  <a:extLst>
                    <a:ext uri="{9D8B030D-6E8A-4147-A177-3AD203B41FA5}">
                      <a16:colId xmlns:a16="http://schemas.microsoft.com/office/drawing/2014/main" val="4262392164"/>
                    </a:ext>
                  </a:extLst>
                </a:gridCol>
                <a:gridCol w="587869">
                  <a:extLst>
                    <a:ext uri="{9D8B030D-6E8A-4147-A177-3AD203B41FA5}">
                      <a16:colId xmlns:a16="http://schemas.microsoft.com/office/drawing/2014/main" val="2100825140"/>
                    </a:ext>
                  </a:extLst>
                </a:gridCol>
                <a:gridCol w="616609">
                  <a:extLst>
                    <a:ext uri="{9D8B030D-6E8A-4147-A177-3AD203B41FA5}">
                      <a16:colId xmlns:a16="http://schemas.microsoft.com/office/drawing/2014/main" val="726940584"/>
                    </a:ext>
                  </a:extLst>
                </a:gridCol>
              </a:tblGrid>
              <a:tr h="164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13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27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7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11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18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 1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 8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554849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Port Monmouth Rd. at Bayshore Waterfront Park-West of Pews Creek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26694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Beachway Ave, Keansburg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5314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Cedar St., Keyport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82087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Cliffwood Beach Waterfront Park, Aberdeen Township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980671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Paul’s Beach, Laurence Harbor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33823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Fishermen’s Beach, South Amboy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21206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35 (Victory) Bridge, Perth Amboy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123715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 of 2nd Street, Perth Amboy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61791"/>
                  </a:ext>
                </a:extLst>
              </a:tr>
              <a:tr h="164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Raritan Yacht Club, Water Street, Perth Amboy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817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87616" y="3442997"/>
            <a:ext cx="4609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 indicates that the area is unsafe for swimming due to pathogens (above 35 MPN/100 ml) (Most Probable Number of colonies).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Method: </a:t>
            </a:r>
            <a:r>
              <a:rPr lang="en-US" dirty="0" err="1"/>
              <a:t>E</a:t>
            </a:r>
            <a:r>
              <a:rPr lang="en-US" dirty="0" err="1" smtClean="0"/>
              <a:t>nterolert</a:t>
            </a:r>
            <a:r>
              <a:rPr lang="en-US" dirty="0" smtClean="0"/>
              <a:t> </a:t>
            </a:r>
            <a:r>
              <a:rPr lang="en-US" dirty="0"/>
              <a:t>with the IDEXX trays.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Funding through US EPA and Harbor &amp; Estuary Program grant.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data is conditional.</a:t>
            </a:r>
            <a:endParaRPr lang="en-US" dirty="0"/>
          </a:p>
        </p:txBody>
      </p:sp>
      <p:pic>
        <p:nvPicPr>
          <p:cNvPr id="1026" name="Picture 2" descr="https://scontent-lga3-1.xx.fbcdn.net/t31.0-8/13652897_10154390059244138_186611824702896277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5" y="301752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ROYAl</a:t>
            </a:r>
            <a:r>
              <a:rPr lang="en-US" dirty="0" smtClean="0"/>
              <a:t> flush </a:t>
            </a:r>
            <a:r>
              <a:rPr lang="en-US" dirty="0" err="1" smtClean="0"/>
              <a:t>pumpout</a:t>
            </a:r>
            <a:r>
              <a:rPr lang="en-US" dirty="0" smtClean="0"/>
              <a:t> boat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3185" y="2836506"/>
            <a:ext cx="62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this season, NY/NJ Baykeeper is operating Monmouth County’s </a:t>
            </a:r>
            <a:r>
              <a:rPr lang="en-US" dirty="0" err="1" smtClean="0"/>
              <a:t>pumpout</a:t>
            </a:r>
            <a:r>
              <a:rPr lang="en-US" dirty="0" smtClean="0"/>
              <a:t> boat on the </a:t>
            </a:r>
            <a:r>
              <a:rPr lang="en-US" dirty="0" err="1" smtClean="0"/>
              <a:t>Navesink</a:t>
            </a:r>
            <a:r>
              <a:rPr lang="en-US" dirty="0" smtClean="0"/>
              <a:t> and Shrewsbury Rivers.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Royal Flush operates Fridays and Saturdays from July 1 to October 1, </a:t>
            </a:r>
            <a:r>
              <a:rPr lang="en-US" dirty="0" smtClean="0"/>
              <a:t>2016 (weather permitting).</a:t>
            </a:r>
            <a:r>
              <a:rPr lang="en-US" dirty="0"/>
              <a:t>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Boaters </a:t>
            </a:r>
            <a:r>
              <a:rPr lang="en-US" dirty="0"/>
              <a:t>can contact the Royal Flush on VHF Channel 9 by </a:t>
            </a:r>
            <a:r>
              <a:rPr lang="en-US" dirty="0" smtClean="0"/>
              <a:t>radio on days of operation </a:t>
            </a:r>
            <a:r>
              <a:rPr lang="en-US" dirty="0"/>
              <a:t>or by cell at </a:t>
            </a:r>
            <a:r>
              <a:rPr lang="en-US" b="1" dirty="0" smtClean="0"/>
              <a:t>732-890-6142</a:t>
            </a:r>
            <a:r>
              <a:rPr lang="en-US" dirty="0" smtClean="0"/>
              <a:t>. </a:t>
            </a:r>
            <a:r>
              <a:rPr lang="en-US" dirty="0"/>
              <a:t>Service </a:t>
            </a:r>
            <a:r>
              <a:rPr lang="en-US" dirty="0" smtClean="0"/>
              <a:t>provided </a:t>
            </a:r>
            <a:r>
              <a:rPr lang="en-US" dirty="0"/>
              <a:t>on a first come, first serve basis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of July 4</a:t>
            </a:r>
            <a:r>
              <a:rPr lang="en-US" baseline="30000" dirty="0" smtClean="0"/>
              <a:t>th</a:t>
            </a:r>
            <a:r>
              <a:rPr lang="en-US" dirty="0" smtClean="0"/>
              <a:t> weekend, our operators have pumped out 225 boats, </a:t>
            </a:r>
            <a:r>
              <a:rPr lang="en-US" dirty="0"/>
              <a:t>preventing 6,500 gallons of waste and chemicals from potentially being dumped into local waterways!</a:t>
            </a:r>
            <a:endParaRPr lang="en-US" dirty="0"/>
          </a:p>
        </p:txBody>
      </p:sp>
      <p:pic>
        <p:nvPicPr>
          <p:cNvPr id="2050" name="Picture 2" descr="Royal Flush Pump Out Boat, Shrewsbury River, Monmouth Beach N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49" y="2639666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410</TotalTime>
  <Words>348</Words>
  <Application>Microsoft Office PowerPoint</Application>
  <PresentationFormat>Widescreen</PresentationFormat>
  <Paragraphs>123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Gill Sans MT</vt:lpstr>
      <vt:lpstr>Parcel</vt:lpstr>
      <vt:lpstr>PowerPoint Presentation</vt:lpstr>
      <vt:lpstr>Citizen Science Monitoring for Pathogen Indicators in the NY-NJ Harbor</vt:lpstr>
      <vt:lpstr> 9 Monitoring Sites </vt:lpstr>
      <vt:lpstr>Results</vt:lpstr>
      <vt:lpstr>ROYAl flush pumpout boat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Science Monitoring for Pathogen Indicators in the NY-NJ Harbor</dc:title>
  <dc:creator>Meredith</dc:creator>
  <cp:lastModifiedBy>Debbie</cp:lastModifiedBy>
  <cp:revision>20</cp:revision>
  <cp:lastPrinted>2016-08-11T15:55:26Z</cp:lastPrinted>
  <dcterms:created xsi:type="dcterms:W3CDTF">2016-04-12T19:34:58Z</dcterms:created>
  <dcterms:modified xsi:type="dcterms:W3CDTF">2016-08-11T15:56:11Z</dcterms:modified>
</cp:coreProperties>
</file>